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2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9" r:id="rId3"/>
    <p:sldId id="281" r:id="rId4"/>
    <p:sldId id="266" r:id="rId5"/>
    <p:sldId id="307" r:id="rId6"/>
    <p:sldId id="284" r:id="rId7"/>
    <p:sldId id="287" r:id="rId8"/>
    <p:sldId id="279" r:id="rId9"/>
    <p:sldId id="280" r:id="rId10"/>
    <p:sldId id="29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5233E8-89FF-B440-A064-DF6F43F8580D}">
          <p14:sldIdLst>
            <p14:sldId id="257"/>
            <p14:sldId id="289"/>
            <p14:sldId id="281"/>
            <p14:sldId id="266"/>
            <p14:sldId id="307"/>
            <p14:sldId id="284"/>
            <p14:sldId id="287"/>
            <p14:sldId id="279"/>
            <p14:sldId id="280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87853" autoAdjust="0"/>
  </p:normalViewPr>
  <p:slideViewPr>
    <p:cSldViewPr snapToGrid="0" snapToObjects="1">
      <p:cViewPr varScale="1">
        <p:scale>
          <a:sx n="64" d="100"/>
          <a:sy n="64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BA71D-8F3E-694A-895D-E5C656059619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5D259-8C42-274F-A084-994C185F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99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002DD-4008-E04B-9F0D-B52C9A750E9D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F344-F955-9F41-9258-4C43ABE31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71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CF344-F955-9F41-9258-4C43ABE31C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7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CB780C0-A2DF-F340-A0BB-50113B2EA44B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614926D-7DDC-C442-BC47-231CDA49B2E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isa@massfarmtoschool.org" TargetMode="External"/><Relationship Id="rId2" Type="http://schemas.openxmlformats.org/officeDocument/2006/relationships/hyperlink" Target="mailto:simca@massfarmtoschool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60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We Do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96789"/>
            <a:ext cx="8229600" cy="433707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46B86"/>
                </a:solidFill>
              </a:rPr>
              <a:t>Technical Assistance – “Matchmaking”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46B86"/>
                </a:solidFill>
              </a:rPr>
              <a:t>Promotion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646B86"/>
                </a:solidFill>
              </a:rPr>
              <a:t>Education &amp; Advocacy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Farm to School Network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4" name="Picture 3" descr="1012358_383247148447393_1974996199_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94" y="2615452"/>
            <a:ext cx="3802230" cy="285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Contact us for more info:</a:t>
            </a:r>
            <a:endParaRPr lang="en-US" dirty="0">
              <a:solidFill>
                <a:srgbClr val="646B86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Eastern Mass</a:t>
            </a:r>
            <a:r>
              <a:rPr lang="en-US" dirty="0">
                <a:solidFill>
                  <a:srgbClr val="646B86"/>
                </a:solidFill>
              </a:rPr>
              <a:t>. 		</a:t>
            </a:r>
            <a:r>
              <a:rPr lang="en-US" dirty="0" smtClean="0">
                <a:solidFill>
                  <a:srgbClr val="646B86"/>
                </a:solidFill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646B86"/>
                </a:solidFill>
              </a:rPr>
              <a:t>Simca </a:t>
            </a:r>
            <a:r>
              <a:rPr lang="en-US" dirty="0" smtClean="0">
                <a:solidFill>
                  <a:srgbClr val="646B86"/>
                </a:solidFill>
              </a:rPr>
              <a:t>Horwitz</a:t>
            </a:r>
          </a:p>
          <a:p>
            <a:pPr marL="0" indent="0">
              <a:buNone/>
            </a:pPr>
            <a:r>
              <a:rPr lang="en-US" dirty="0">
                <a:solidFill>
                  <a:srgbClr val="646B86"/>
                </a:solidFill>
              </a:rPr>
              <a:t>617-239-2574	</a:t>
            </a:r>
            <a:endParaRPr lang="en-US" dirty="0" smtClean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646B86"/>
                </a:solidFill>
                <a:hlinkClick r:id="rId2"/>
              </a:rPr>
              <a:t>simca@</a:t>
            </a:r>
            <a:r>
              <a:rPr lang="en-US" dirty="0" smtClean="0">
                <a:solidFill>
                  <a:srgbClr val="646B86"/>
                </a:solidFill>
                <a:hlinkClick r:id="rId2"/>
              </a:rPr>
              <a:t>massfarmtoschool.org</a:t>
            </a:r>
            <a:endParaRPr lang="en-US" dirty="0" smtClean="0">
              <a:solidFill>
                <a:srgbClr val="646B8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Central </a:t>
            </a:r>
            <a:r>
              <a:rPr lang="en-US" dirty="0">
                <a:solidFill>
                  <a:srgbClr val="646B86"/>
                </a:solidFill>
              </a:rPr>
              <a:t>&amp; Western </a:t>
            </a:r>
            <a:r>
              <a:rPr lang="en-US" dirty="0" smtClean="0">
                <a:solidFill>
                  <a:srgbClr val="646B86"/>
                </a:solidFill>
              </a:rPr>
              <a:t>Mass.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Lisa Damon</a:t>
            </a:r>
          </a:p>
          <a:p>
            <a:pPr marL="0" indent="0">
              <a:buNone/>
            </a:pPr>
            <a:r>
              <a:rPr lang="en-US" dirty="0">
                <a:solidFill>
                  <a:srgbClr val="646B86"/>
                </a:solidFill>
              </a:rPr>
              <a:t>413-253-</a:t>
            </a:r>
            <a:r>
              <a:rPr lang="en-US" dirty="0" smtClean="0">
                <a:solidFill>
                  <a:srgbClr val="646B86"/>
                </a:solidFill>
              </a:rPr>
              <a:t>3844</a:t>
            </a:r>
            <a:endParaRPr lang="en-US" dirty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  <a:hlinkClick r:id="rId3"/>
              </a:rPr>
              <a:t>lisa@massfarmtoschool.org</a:t>
            </a:r>
            <a:r>
              <a:rPr lang="en-US" dirty="0" smtClean="0">
                <a:solidFill>
                  <a:srgbClr val="646B86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			</a:t>
            </a:r>
            <a:endParaRPr lang="en-US" dirty="0">
              <a:solidFill>
                <a:srgbClr val="646B8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25839"/>
          </a:xfrm>
        </p:spPr>
        <p:txBody>
          <a:bodyPr>
            <a:normAutofit/>
          </a:bodyPr>
          <a:lstStyle/>
          <a:p>
            <a:r>
              <a:rPr lang="en-US" sz="2600" dirty="0" smtClean="0"/>
              <a:t>Mass. Farm to School is here </a:t>
            </a:r>
            <a:r>
              <a:rPr lang="en-US" sz="2600" dirty="0" smtClean="0"/>
              <a:t>to support your efforts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278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to School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646B86"/>
                </a:solidFill>
              </a:rPr>
              <a:t>The Network is designed to help farm to school advocates make the connections and find the resources to build integrated programs that bridge the cafeteria, classroom, and community environments.</a:t>
            </a:r>
          </a:p>
          <a:p>
            <a:pPr marL="0" indent="0">
              <a:buNone/>
            </a:pPr>
            <a:endParaRPr lang="en-US" sz="1200" dirty="0" smtClean="0">
              <a:solidFill>
                <a:srgbClr val="646B86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Newsletter &amp; Website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Learning opportunities &amp; best practices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Networking activities</a:t>
            </a:r>
            <a:br>
              <a:rPr lang="en-US" dirty="0" smtClean="0">
                <a:solidFill>
                  <a:schemeClr val="accent1"/>
                </a:solidFill>
              </a:rPr>
            </a:br>
            <a:endParaRPr lang="en-US" sz="12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Promotion of member events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Serve Local Food?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Serve the freshest, healthy and flavorful foods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Support the local economy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Minimize food waste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Increase student and parent excitement about the lunch program and raise participation</a:t>
            </a:r>
          </a:p>
          <a:p>
            <a:r>
              <a:rPr lang="en-US" dirty="0" smtClean="0">
                <a:solidFill>
                  <a:srgbClr val="646B86"/>
                </a:solidFill>
              </a:rPr>
              <a:t>Educate students about where food comes from</a:t>
            </a:r>
          </a:p>
          <a:p>
            <a:r>
              <a:rPr lang="en-US" dirty="0" smtClean="0">
                <a:solidFill>
                  <a:srgbClr val="646B86"/>
                </a:solidFill>
              </a:rPr>
              <a:t>Connect to other sustainability initiatives in the school – i.e. school gardens, compost programs etc.</a:t>
            </a:r>
          </a:p>
        </p:txBody>
      </p:sp>
    </p:spTree>
    <p:extLst>
      <p:ext uri="{BB962C8B-B14F-4D97-AF65-F5344CB8AC3E}">
        <p14:creationId xmlns:p14="http://schemas.microsoft.com/office/powerpoint/2010/main" val="15371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 can help your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46B86"/>
                </a:solidFill>
              </a:rPr>
              <a:t>“Matchmaking</a:t>
            </a:r>
            <a:r>
              <a:rPr lang="en-US" sz="2400" dirty="0">
                <a:solidFill>
                  <a:srgbClr val="646B86"/>
                </a:solidFill>
              </a:rPr>
              <a:t>” with farms </a:t>
            </a:r>
            <a:r>
              <a:rPr lang="en-US" sz="2400" dirty="0" smtClean="0">
                <a:solidFill>
                  <a:srgbClr val="646B86"/>
                </a:solidFill>
              </a:rPr>
              <a:t>to </a:t>
            </a:r>
            <a:r>
              <a:rPr lang="en-US" sz="2400" dirty="0">
                <a:solidFill>
                  <a:srgbClr val="646B86"/>
                </a:solidFill>
              </a:rPr>
              <a:t>help you buy local products directly from the </a:t>
            </a:r>
            <a:r>
              <a:rPr lang="en-US" sz="2400" dirty="0" smtClean="0">
                <a:solidFill>
                  <a:srgbClr val="646B86"/>
                </a:solidFill>
              </a:rPr>
              <a:t>farm</a:t>
            </a:r>
            <a:r>
              <a:rPr lang="en-US" sz="2400" dirty="0">
                <a:solidFill>
                  <a:srgbClr val="646B86"/>
                </a:solidFill>
              </a:rPr>
              <a:t> </a:t>
            </a:r>
            <a:r>
              <a:rPr lang="en-US" sz="2400" dirty="0" smtClean="0">
                <a:solidFill>
                  <a:srgbClr val="646B86"/>
                </a:solidFill>
              </a:rPr>
              <a:t>&amp; work with distributors to source local products.</a:t>
            </a:r>
            <a:endParaRPr lang="en-US" sz="2400" dirty="0">
              <a:solidFill>
                <a:srgbClr val="646B86"/>
              </a:solidFill>
            </a:endParaRPr>
          </a:p>
          <a:p>
            <a:r>
              <a:rPr lang="en-US" sz="2400" dirty="0" smtClean="0">
                <a:solidFill>
                  <a:srgbClr val="646B86"/>
                </a:solidFill>
              </a:rPr>
              <a:t>Free promotional materials to promote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646B86"/>
                </a:solidFill>
              </a:rPr>
              <a:t>    local foods.</a:t>
            </a:r>
          </a:p>
          <a:p>
            <a:r>
              <a:rPr lang="en-US" sz="2400" dirty="0">
                <a:solidFill>
                  <a:srgbClr val="646B86"/>
                </a:solidFill>
              </a:rPr>
              <a:t>Connections to help you expand farm to </a:t>
            </a:r>
            <a:endParaRPr lang="en-US" sz="2400" dirty="0" smtClean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46B86"/>
                </a:solidFill>
              </a:rPr>
              <a:t> </a:t>
            </a:r>
            <a:r>
              <a:rPr lang="en-US" sz="2400" dirty="0" smtClean="0">
                <a:solidFill>
                  <a:srgbClr val="646B86"/>
                </a:solidFill>
              </a:rPr>
              <a:t>   school </a:t>
            </a:r>
            <a:r>
              <a:rPr lang="en-US" sz="2400" dirty="0">
                <a:solidFill>
                  <a:srgbClr val="646B86"/>
                </a:solidFill>
              </a:rPr>
              <a:t>activities from the cafeteria to the </a:t>
            </a:r>
            <a:endParaRPr lang="en-US" sz="2400" dirty="0" smtClean="0">
              <a:solidFill>
                <a:srgbClr val="646B86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46B86"/>
                </a:solidFill>
              </a:rPr>
              <a:t> </a:t>
            </a:r>
            <a:r>
              <a:rPr lang="en-US" sz="2400" dirty="0" smtClean="0">
                <a:solidFill>
                  <a:srgbClr val="646B86"/>
                </a:solidFill>
              </a:rPr>
              <a:t>   rest </a:t>
            </a:r>
            <a:r>
              <a:rPr lang="en-US" sz="2400" dirty="0">
                <a:solidFill>
                  <a:srgbClr val="646B86"/>
                </a:solidFill>
              </a:rPr>
              <a:t>of the school environment.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646B86"/>
              </a:solidFill>
            </a:endParaRPr>
          </a:p>
          <a:p>
            <a:endParaRPr lang="en-US" dirty="0" smtClean="0">
              <a:solidFill>
                <a:srgbClr val="646B86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HOT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86" y="3205060"/>
            <a:ext cx="2077139" cy="273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Three Cs</a:t>
            </a:r>
            <a:endParaRPr lang="en-US" dirty="0"/>
          </a:p>
        </p:txBody>
      </p:sp>
      <p:pic>
        <p:nvPicPr>
          <p:cNvPr id="4" name="Picture 2" descr="Hingham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330" y="1893837"/>
            <a:ext cx="3205503" cy="240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7879" y="1432172"/>
            <a:ext cx="2041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46B86"/>
                </a:solidFill>
              </a:rPr>
              <a:t>Classroom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850" y="1505307"/>
            <a:ext cx="2721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46B86"/>
                </a:solidFill>
              </a:rPr>
              <a:t>Community</a:t>
            </a:r>
            <a:endParaRPr lang="en-US" sz="2400" dirty="0">
              <a:solidFill>
                <a:srgbClr val="646B8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3511" y="3836856"/>
            <a:ext cx="152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46B86"/>
                </a:solidFill>
              </a:rPr>
              <a:t>Cafeteria</a:t>
            </a:r>
            <a:endParaRPr lang="en-US" sz="2400" dirty="0">
              <a:solidFill>
                <a:srgbClr val="646B86"/>
              </a:solidFill>
            </a:endParaRPr>
          </a:p>
        </p:txBody>
      </p:sp>
      <p:pic>
        <p:nvPicPr>
          <p:cNvPr id="10" name="Picture 2" descr="Kellys pictures 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" y="2045602"/>
            <a:ext cx="3002502" cy="2252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10" descr="1003818_475214305889988_1898438460_n.jpg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 b="14159"/>
          <a:stretch>
            <a:fillRect/>
          </a:stretch>
        </p:blipFill>
        <p:spPr>
          <a:xfrm>
            <a:off x="2645399" y="4393001"/>
            <a:ext cx="3538804" cy="190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79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Cafeteria &amp; Community Connection:</a:t>
            </a:r>
            <a:br>
              <a:rPr lang="en-US" sz="2800" dirty="0" smtClean="0"/>
            </a:br>
            <a:r>
              <a:rPr lang="en-US" sz="2800" dirty="0" smtClean="0"/>
              <a:t>Building </a:t>
            </a:r>
            <a:r>
              <a:rPr lang="en-US" sz="2800" dirty="0"/>
              <a:t>a Successful Farm </a:t>
            </a:r>
            <a:r>
              <a:rPr lang="en-US" sz="2800" dirty="0" smtClean="0"/>
              <a:t>to School Relationship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9668" b="9668"/>
          <a:stretch>
            <a:fillRect/>
          </a:stretch>
        </p:blipFill>
        <p:spPr>
          <a:xfrm>
            <a:off x="3269804" y="2945966"/>
            <a:ext cx="5214628" cy="2803563"/>
          </a:xfrm>
        </p:spPr>
      </p:pic>
      <p:sp>
        <p:nvSpPr>
          <p:cNvPr id="2" name="Rectangle 1"/>
          <p:cNvSpPr/>
          <p:nvPr/>
        </p:nvSpPr>
        <p:spPr>
          <a:xfrm>
            <a:off x="914399" y="1722433"/>
            <a:ext cx="73002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200" b="1" dirty="0">
                <a:solidFill>
                  <a:schemeClr val="tx2"/>
                </a:solidFill>
                <a:latin typeface="Times New Roman" charset="0"/>
              </a:rPr>
              <a:t>There are many ways to bring local foods to the cafeteria. Which way (of multiple ways) is right for your institution?</a:t>
            </a:r>
          </a:p>
        </p:txBody>
      </p:sp>
      <p:sp>
        <p:nvSpPr>
          <p:cNvPr id="3" name="Rectangle 2"/>
          <p:cNvSpPr/>
          <p:nvPr/>
        </p:nvSpPr>
        <p:spPr>
          <a:xfrm>
            <a:off x="412229" y="2945966"/>
            <a:ext cx="261578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Direct from the farm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Through a local foods distributor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Through a convention produce distributor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Through a </a:t>
            </a:r>
            <a:r>
              <a:rPr lang="en-US" b="1" dirty="0" smtClean="0">
                <a:solidFill>
                  <a:schemeClr val="tx2"/>
                </a:solidFill>
                <a:latin typeface="Times New Roman" charset="0"/>
              </a:rPr>
              <a:t>broad line </a:t>
            </a:r>
            <a:r>
              <a:rPr lang="en-US" b="1" dirty="0">
                <a:solidFill>
                  <a:schemeClr val="tx2"/>
                </a:solidFill>
                <a:latin typeface="Times New Roman" charset="0"/>
              </a:rPr>
              <a:t>distributor</a:t>
            </a:r>
            <a:endParaRPr lang="en-US" sz="1400" dirty="0">
              <a:solidFill>
                <a:srgbClr val="646B86"/>
              </a:solidFill>
              <a:latin typeface="Times New Roman" charset="0"/>
            </a:endParaRPr>
          </a:p>
          <a:p>
            <a:endParaRPr lang="en-US" sz="1400" dirty="0">
              <a:solidFill>
                <a:srgbClr val="646B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9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Local </a:t>
            </a:r>
            <a:r>
              <a:rPr lang="en-US" dirty="0" smtClean="0">
                <a:solidFill>
                  <a:schemeClr val="accent3"/>
                </a:solidFill>
              </a:rPr>
              <a:t>Sourcing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78952" cy="463570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400" b="1" dirty="0" smtClean="0">
              <a:solidFill>
                <a:schemeClr val="tx2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6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33625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Cafeteria &amp; Classroom Connection:</a:t>
            </a:r>
            <a:br>
              <a:rPr lang="en-US" dirty="0" smtClean="0"/>
            </a:br>
            <a:r>
              <a:rPr lang="en-US" dirty="0" smtClean="0"/>
              <a:t>Harvest of the Month</a:t>
            </a:r>
            <a:endParaRPr lang="en-US" dirty="0"/>
          </a:p>
        </p:txBody>
      </p:sp>
      <p:pic>
        <p:nvPicPr>
          <p:cNvPr id="8" name="Picture 7" descr="HOT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97" y="1764630"/>
            <a:ext cx="2879291" cy="3788541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3783262" y="1527048"/>
            <a:ext cx="5022409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200" dirty="0" smtClean="0">
              <a:solidFill>
                <a:srgbClr val="646B86"/>
              </a:solidFill>
            </a:endParaRPr>
          </a:p>
          <a:p>
            <a:pPr lvl="1"/>
            <a:r>
              <a:rPr lang="en-US" dirty="0"/>
              <a:t>Promote a different Mass. grown crop each </a:t>
            </a:r>
            <a:r>
              <a:rPr lang="en-US" dirty="0" smtClean="0"/>
              <a:t>month</a:t>
            </a:r>
          </a:p>
          <a:p>
            <a:pPr lvl="1"/>
            <a:r>
              <a:rPr lang="en-US" dirty="0" smtClean="0"/>
              <a:t>Increase healthy food choices through exposure to seasonally grown fruits/vegetables</a:t>
            </a:r>
          </a:p>
          <a:p>
            <a:pPr lvl="1"/>
            <a:r>
              <a:rPr lang="en-US" dirty="0" smtClean="0"/>
              <a:t>Receive free promotional materials – posters, trading cards, stickers and more!</a:t>
            </a:r>
            <a:endParaRPr lang="en-US" dirty="0"/>
          </a:p>
          <a:p>
            <a:pPr lvl="1"/>
            <a:r>
              <a:rPr lang="en-US" dirty="0" smtClean="0"/>
              <a:t>Curricular connections &amp; home activities</a:t>
            </a:r>
          </a:p>
          <a:p>
            <a:pPr lvl="1"/>
            <a:r>
              <a:rPr lang="en-US" dirty="0" smtClean="0"/>
              <a:t>Individual assistance from Mass. Farm to School staff</a:t>
            </a:r>
          </a:p>
          <a:p>
            <a:pPr lvl="1"/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TM Table Sign all poster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940" y="26736"/>
            <a:ext cx="5306790" cy="686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7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2803</TotalTime>
  <Words>301</Words>
  <Application>Microsoft Office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What We Do</vt:lpstr>
      <vt:lpstr>Farm to School Network</vt:lpstr>
      <vt:lpstr>Why Serve Local Food?</vt:lpstr>
      <vt:lpstr>How we can help your school</vt:lpstr>
      <vt:lpstr>The Three Cs</vt:lpstr>
      <vt:lpstr> The Cafeteria &amp; Community Connection: Building a Successful Farm to School Relationship</vt:lpstr>
      <vt:lpstr>Local Sourcing Opportunities</vt:lpstr>
      <vt:lpstr>The Cafeteria &amp; Classroom Connection: Harvest of the Month</vt:lpstr>
      <vt:lpstr>PowerPoint Presentation</vt:lpstr>
      <vt:lpstr>Mass. Farm to School is here to support your efforts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Massachusetts Farm to School Project</dc:title>
  <dc:creator>Simca Horwitz</dc:creator>
  <cp:lastModifiedBy>Simca Horwitz</cp:lastModifiedBy>
  <cp:revision>88</cp:revision>
  <cp:lastPrinted>2013-04-10T14:35:11Z</cp:lastPrinted>
  <dcterms:created xsi:type="dcterms:W3CDTF">2012-03-05T18:11:30Z</dcterms:created>
  <dcterms:modified xsi:type="dcterms:W3CDTF">2015-01-12T22:41:36Z</dcterms:modified>
</cp:coreProperties>
</file>